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sldIdLst>
    <p:sldId id="262" r:id="rId2"/>
    <p:sldId id="264" r:id="rId3"/>
    <p:sldId id="266" r:id="rId4"/>
    <p:sldId id="268" r:id="rId5"/>
    <p:sldId id="265" r:id="rId6"/>
    <p:sldId id="267" r:id="rId7"/>
    <p:sldId id="26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3" d="100"/>
          <a:sy n="103" d="100"/>
        </p:scale>
        <p:origin x="-114" y="-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70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69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846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82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259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438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312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058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924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20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1147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284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8852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06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256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451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3ACD0-0F8B-4DAB-90D0-BB97DFD6AD60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EE8BB74-7923-4D8A-A180-3C37CB25E5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16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323273"/>
            <a:ext cx="9916776" cy="6096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ТВОРИМО ДИВА РАЗОМ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sz="2000" b="1" dirty="0" smtClean="0"/>
              <a:t>Спільна робота батьків та дітей</a:t>
            </a:r>
            <a:br>
              <a:rPr lang="uk-UA" sz="2000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2700" i="1" dirty="0" smtClean="0">
                <a:solidFill>
                  <a:srgbClr val="0070C0"/>
                </a:solidFill>
              </a:rPr>
              <a:t>«</a:t>
            </a:r>
            <a:r>
              <a:rPr lang="uk-UA" sz="2700" i="1" dirty="0">
                <a:solidFill>
                  <a:srgbClr val="0070C0"/>
                </a:solidFill>
              </a:rPr>
              <a:t>Донечко, синку, сестрице, братусю.</a:t>
            </a:r>
            <a:r>
              <a:rPr lang="ru-RU" sz="2700" i="1" dirty="0">
                <a:solidFill>
                  <a:srgbClr val="0070C0"/>
                </a:solidFill>
              </a:rPr>
              <a:t/>
            </a:r>
            <a:br>
              <a:rPr lang="ru-RU" sz="2700" i="1" dirty="0">
                <a:solidFill>
                  <a:srgbClr val="0070C0"/>
                </a:solidFill>
              </a:rPr>
            </a:br>
            <a:r>
              <a:rPr lang="uk-UA" sz="2700" i="1" dirty="0">
                <a:solidFill>
                  <a:srgbClr val="0070C0"/>
                </a:solidFill>
              </a:rPr>
              <a:t>Дружна, весела, велика сім’я.</a:t>
            </a:r>
            <a:r>
              <a:rPr lang="ru-RU" sz="2700" i="1" dirty="0">
                <a:solidFill>
                  <a:srgbClr val="0070C0"/>
                </a:solidFill>
              </a:rPr>
              <a:t/>
            </a:r>
            <a:br>
              <a:rPr lang="ru-RU" sz="2700" i="1" dirty="0">
                <a:solidFill>
                  <a:srgbClr val="0070C0"/>
                </a:solidFill>
              </a:rPr>
            </a:br>
            <a:r>
              <a:rPr lang="uk-UA" sz="2700" i="1" dirty="0">
                <a:solidFill>
                  <a:srgbClr val="0070C0"/>
                </a:solidFill>
              </a:rPr>
              <a:t>Таточко, мамочка, бабуся, дідусю.</a:t>
            </a:r>
            <a:r>
              <a:rPr lang="ru-RU" sz="2700" i="1" dirty="0">
                <a:solidFill>
                  <a:srgbClr val="0070C0"/>
                </a:solidFill>
              </a:rPr>
              <a:t/>
            </a:r>
            <a:br>
              <a:rPr lang="ru-RU" sz="2700" i="1" dirty="0">
                <a:solidFill>
                  <a:srgbClr val="0070C0"/>
                </a:solidFill>
              </a:rPr>
            </a:br>
            <a:r>
              <a:rPr lang="uk-UA" sz="2700" i="1" dirty="0">
                <a:solidFill>
                  <a:srgbClr val="0070C0"/>
                </a:solidFill>
              </a:rPr>
              <a:t>Мій оберіг і родина </a:t>
            </a:r>
            <a:r>
              <a:rPr lang="uk-UA" sz="2700" i="1" dirty="0" smtClean="0">
                <a:solidFill>
                  <a:srgbClr val="0070C0"/>
                </a:solidFill>
              </a:rPr>
              <a:t>моя»</a:t>
            </a:r>
            <a:r>
              <a:rPr lang="uk-UA" sz="27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uk-UA" sz="27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27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27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uk-UA" sz="2700" b="1" dirty="0">
                <a:solidFill>
                  <a:srgbClr val="3333FF"/>
                </a:solidFill>
              </a:rPr>
              <a:t>Родина для кожного з нас </a:t>
            </a:r>
            <a:r>
              <a:rPr lang="uk-UA" sz="2700" dirty="0">
                <a:solidFill>
                  <a:srgbClr val="3333FF"/>
                </a:solidFill>
              </a:rPr>
              <a:t>– найцінніший скарб, саме в сім’ї відбувається виховання дитини</a:t>
            </a:r>
            <a:r>
              <a:rPr lang="uk-UA" sz="2700">
                <a:solidFill>
                  <a:srgbClr val="3333FF"/>
                </a:solidFill>
              </a:rPr>
              <a:t>. </a:t>
            </a:r>
            <a:r>
              <a:rPr lang="uk-UA" sz="2700" smtClean="0">
                <a:solidFill>
                  <a:srgbClr val="3333FF"/>
                </a:solidFill>
              </a:rPr>
              <a:t>Від </a:t>
            </a:r>
            <a:r>
              <a:rPr lang="uk-UA" sz="2700" dirty="0">
                <a:solidFill>
                  <a:srgbClr val="3333FF"/>
                </a:solidFill>
              </a:rPr>
              <a:t>батьків діти пізнають перші життєві істини, наслідують зразки поведінки, </a:t>
            </a:r>
            <a:r>
              <a:rPr lang="uk-UA" sz="2700" dirty="0" err="1">
                <a:solidFill>
                  <a:srgbClr val="3333FF"/>
                </a:solidFill>
              </a:rPr>
              <a:t>вчаться</a:t>
            </a:r>
            <a:r>
              <a:rPr lang="uk-UA" sz="2700" dirty="0">
                <a:solidFill>
                  <a:srgbClr val="3333FF"/>
                </a:solidFill>
              </a:rPr>
              <a:t> оцінювати різні події, набувають досвіду стосунків з іншими людьми</a:t>
            </a:r>
            <a:r>
              <a:rPr lang="uk-UA" sz="2700" dirty="0" smtClean="0">
                <a:solidFill>
                  <a:srgbClr val="3333FF"/>
                </a:solidFill>
              </a:rPr>
              <a:t>.</a:t>
            </a:r>
            <a:r>
              <a:rPr lang="en-US" sz="2700" dirty="0" smtClean="0">
                <a:solidFill>
                  <a:srgbClr val="3333FF"/>
                </a:solidFill>
              </a:rPr>
              <a:t/>
            </a:r>
            <a:br>
              <a:rPr lang="en-US" sz="2700" dirty="0" smtClean="0">
                <a:solidFill>
                  <a:srgbClr val="3333FF"/>
                </a:solidFill>
              </a:rPr>
            </a:br>
            <a:r>
              <a:rPr lang="uk-UA" sz="1200" dirty="0" smtClean="0">
                <a:solidFill>
                  <a:schemeClr val="bg1">
                    <a:lumMod val="50000"/>
                  </a:schemeClr>
                </a:solidFill>
              </a:rPr>
              <a:t>   </a:t>
            </a:r>
            <a:r>
              <a:rPr lang="uk-UA" sz="2700" dirty="0" smtClean="0">
                <a:solidFill>
                  <a:schemeClr val="bg1">
                    <a:lumMod val="50000"/>
                  </a:schemeClr>
                </a:solidFill>
              </a:rPr>
              <a:t>                                                </a:t>
            </a:r>
            <a:r>
              <a:rPr lang="uk-UA" sz="27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uk-UA" sz="27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uk-UA" sz="2400" b="1" dirty="0" smtClean="0">
                <a:solidFill>
                  <a:schemeClr val="accent1">
                    <a:lumMod val="50000"/>
                  </a:schemeClr>
                </a:solidFill>
              </a:rPr>
              <a:t>Вихователь групи № 1 ХДНЗ № 48: </a:t>
            </a:r>
            <a:br>
              <a:rPr lang="uk-UA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sz="2400" b="1" dirty="0" smtClean="0">
                <a:solidFill>
                  <a:schemeClr val="accent1">
                    <a:lumMod val="50000"/>
                  </a:schemeClr>
                </a:solidFill>
              </a:rPr>
              <a:t>Стецюк Катерина Валеріївна</a:t>
            </a:r>
            <a:br>
              <a:rPr lang="uk-UA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 smtClean="0"/>
              <a:t>(</a:t>
            </a:r>
            <a:r>
              <a:rPr lang="uk-UA" sz="2400" b="1" dirty="0" smtClean="0"/>
              <a:t>лютий 2020 р.)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74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5">
        <p14:ferris dir="l"/>
      </p:transition>
    </mc:Choice>
    <mc:Fallback xmlns="">
      <p:transition spd="slow" advTm="408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388" y="267233"/>
            <a:ext cx="3718118" cy="27885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701" y="3321685"/>
            <a:ext cx="3722444" cy="27918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534" y="3258589"/>
            <a:ext cx="3806572" cy="285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78">
        <p14:prism/>
      </p:transition>
    </mc:Choice>
    <mc:Fallback xmlns="">
      <p:transition spd="slow" advTm="40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18" y="3632661"/>
            <a:ext cx="3816135" cy="28621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104" y="3632661"/>
            <a:ext cx="3816134" cy="28621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155" y="376707"/>
            <a:ext cx="3990949" cy="299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0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986">
        <p14:pan dir="u"/>
      </p:transition>
    </mc:Choice>
    <mc:Fallback xmlns="">
      <p:transition spd="slow" advTm="598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385" y="1354788"/>
            <a:ext cx="5536647" cy="41524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354788"/>
            <a:ext cx="5536647" cy="415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66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6673">
        <p14:pan dir="u"/>
      </p:transition>
    </mc:Choice>
    <mc:Fallback xmlns="">
      <p:transition spd="slow" advTm="66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54" y="3350882"/>
            <a:ext cx="4345010" cy="32587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409" y="3350882"/>
            <a:ext cx="4407524" cy="33056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073" y="231458"/>
            <a:ext cx="3947505" cy="296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69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894">
        <p14:pan dir="u"/>
      </p:transition>
    </mc:Choice>
    <mc:Fallback xmlns="">
      <p:transition spd="slow" advTm="589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507" y="1694310"/>
            <a:ext cx="4647903" cy="348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85" y="1694311"/>
            <a:ext cx="4647903" cy="348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0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6118">
        <p14:pan dir="u"/>
      </p:transition>
    </mc:Choice>
    <mc:Fallback xmlns="">
      <p:transition spd="slow" advTm="61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856" y="141520"/>
            <a:ext cx="5314118" cy="3985589"/>
          </a:xfrm>
          <a:prstGeom prst="rect">
            <a:avLst/>
          </a:prstGeom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025235" y="4516346"/>
            <a:ext cx="8758845" cy="1585196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dirty="0">
                <a:solidFill>
                  <a:srgbClr val="0070C0"/>
                </a:solidFill>
              </a:rPr>
              <a:t>Як сонце і місяць освітлюють землю, так батько з матір’ю повинні освітлювати добрими прикладами свого життя дітей. Головне завдання батьків – виховати працьовиту людину з високими моральними якостями.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uk-UA" dirty="0">
                <a:solidFill>
                  <a:srgbClr val="0070C0"/>
                </a:solidFill>
              </a:rPr>
              <a:t>(С. </a:t>
            </a:r>
            <a:r>
              <a:rPr lang="uk-UA" dirty="0" err="1">
                <a:solidFill>
                  <a:srgbClr val="0070C0"/>
                </a:solidFill>
              </a:rPr>
              <a:t>Полотський</a:t>
            </a:r>
            <a:r>
              <a:rPr lang="uk-UA" dirty="0">
                <a:solidFill>
                  <a:srgbClr val="0070C0"/>
                </a:solidFill>
              </a:rPr>
              <a:t>)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uk-UA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44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6913">
        <p14:pan dir="u"/>
      </p:transition>
    </mc:Choice>
    <mc:Fallback xmlns="">
      <p:transition spd="slow" advTm="691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</TotalTime>
  <Words>39</Words>
  <Application>Microsoft Office PowerPoint</Application>
  <PresentationFormat>Произвольный</PresentationFormat>
  <Paragraphs>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ТВОРИМО ДИВА РАЗОМ Спільна робота батьків та дітей  «Донечко, синку, сестрице, братусю. Дружна, весела, велика сім’я. Таточко, мамочка, бабуся, дідусю. Мій оберіг і родина моя»  Родина для кожного з нас – найцінніший скарб, саме в сім’ї відбувається виховання дитини. Від батьків діти пізнають перші життєві істини, наслідують зразки поведінки, вчаться оцінювати різні події, набувають досвіду стосунків з іншими людьми.                                                     Вихователь групи № 1 ХДНЗ № 48:  Стецюк Катерина Валеріївна (лютий 2020 р.)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Failent</dc:creator>
  <cp:lastModifiedBy>Дима</cp:lastModifiedBy>
  <cp:revision>11</cp:revision>
  <dcterms:created xsi:type="dcterms:W3CDTF">2020-03-15T16:46:37Z</dcterms:created>
  <dcterms:modified xsi:type="dcterms:W3CDTF">2020-03-31T06:13:12Z</dcterms:modified>
</cp:coreProperties>
</file>